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70" r:id="rId3"/>
    <p:sldId id="271" r:id="rId4"/>
    <p:sldId id="272" r:id="rId5"/>
    <p:sldId id="256" r:id="rId6"/>
    <p:sldId id="263" r:id="rId7"/>
    <p:sldId id="258" r:id="rId8"/>
    <p:sldId id="273" r:id="rId9"/>
    <p:sldId id="274" r:id="rId10"/>
    <p:sldId id="275" r:id="rId11"/>
    <p:sldId id="276" r:id="rId12"/>
    <p:sldId id="259" r:id="rId13"/>
    <p:sldId id="277" r:id="rId14"/>
    <p:sldId id="278" r:id="rId15"/>
    <p:sldId id="279" r:id="rId16"/>
    <p:sldId id="280" r:id="rId17"/>
    <p:sldId id="281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468" autoAdjust="0"/>
  </p:normalViewPr>
  <p:slideViewPr>
    <p:cSldViewPr snapToGrid="0">
      <p:cViewPr varScale="1">
        <p:scale>
          <a:sx n="85" d="100"/>
          <a:sy n="85" d="100"/>
        </p:scale>
        <p:origin x="39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2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48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54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7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43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3/04/2019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7071" y="2842616"/>
            <a:ext cx="737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Using the picture and on your whiteboard,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017986"/>
              </p:ext>
            </p:extLst>
          </p:nvPr>
        </p:nvGraphicFramePr>
        <p:xfrm>
          <a:off x="2563856" y="15851"/>
          <a:ext cx="5068038" cy="1706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80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/>
                        <a:t>Quantitative</a:t>
                      </a:r>
                      <a:r>
                        <a:rPr lang="en-AU" sz="2000" dirty="0"/>
                        <a:t> observations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dirty="0"/>
                        <a:t>are </a:t>
                      </a:r>
                      <a:r>
                        <a:rPr lang="en-AU" sz="2000" b="1" dirty="0" smtClean="0"/>
                        <a:t>measurements. </a:t>
                      </a:r>
                      <a:r>
                        <a:rPr lang="en-AU" sz="2000" b="0" dirty="0" smtClean="0"/>
                        <a:t> They have a numerical</a:t>
                      </a:r>
                      <a:r>
                        <a:rPr lang="en-AU" sz="2000" b="0" baseline="0" dirty="0" smtClean="0"/>
                        <a:t> value and units.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b="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 smtClean="0"/>
                        <a:t>Qualitative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/>
                        <a:t>observations are </a:t>
                      </a:r>
                      <a:r>
                        <a:rPr lang="en-AU" sz="2000" b="1" baseline="0" dirty="0"/>
                        <a:t>descriptions</a:t>
                      </a:r>
                      <a:endParaRPr lang="en-AU" sz="20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/>
          <a:stretch/>
        </p:blipFill>
        <p:spPr>
          <a:xfrm>
            <a:off x="7766709" y="0"/>
            <a:ext cx="442529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8218" y="33510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Char char="-"/>
            </a:pPr>
            <a:r>
              <a:rPr lang="en-AU" sz="2400" dirty="0"/>
              <a:t>Write one quantitative observation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658218" y="4046538"/>
            <a:ext cx="4829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AU" sz="2400" dirty="0"/>
              <a:t>Write one qualitative observation</a:t>
            </a:r>
          </a:p>
        </p:txBody>
      </p:sp>
    </p:spTree>
    <p:extLst>
      <p:ext uri="{BB962C8B-B14F-4D97-AF65-F5344CB8AC3E}">
        <p14:creationId xmlns:p14="http://schemas.microsoft.com/office/powerpoint/2010/main" val="12436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8487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is milk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dirty="0" smtClean="0"/>
                        <a:t>a liquid?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891666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Properties of liquids</a:t>
            </a:r>
          </a:p>
          <a:p>
            <a:pPr>
              <a:spcAft>
                <a:spcPts val="1200"/>
              </a:spcAft>
            </a:pPr>
            <a:endParaRPr lang="en-AU" sz="2800" b="1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Variable shape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Fixed volume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Not compressible</a:t>
            </a: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8659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04" y="2032807"/>
            <a:ext cx="1603714" cy="251756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717658"/>
              </p:ext>
            </p:extLst>
          </p:nvPr>
        </p:nvGraphicFramePr>
        <p:xfrm>
          <a:off x="9354003" y="129620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liquids different to solids?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311853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would you describe</a:t>
                      </a:r>
                      <a:r>
                        <a:rPr lang="en-AU" baseline="0" dirty="0" smtClean="0"/>
                        <a:t> chlorine? Why?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891666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Properties of gases</a:t>
            </a:r>
          </a:p>
          <a:p>
            <a:pPr>
              <a:spcAft>
                <a:spcPts val="1200"/>
              </a:spcAft>
            </a:pPr>
            <a:endParaRPr lang="en-AU" sz="2800" b="1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Variable shape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Variable volume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C</a:t>
            </a:r>
            <a:r>
              <a:rPr lang="en-AU" sz="2800" dirty="0" smtClean="0">
                <a:latin typeface="+mn-lt"/>
              </a:rPr>
              <a:t>ompressible</a:t>
            </a: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8659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733637" y="1907054"/>
            <a:ext cx="4064000" cy="3034393"/>
            <a:chOff x="5196840" y="3480469"/>
            <a:chExt cx="4064000" cy="303439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8" r="14888"/>
            <a:stretch/>
          </p:blipFill>
          <p:spPr bwMode="auto">
            <a:xfrm>
              <a:off x="5196840" y="3480469"/>
              <a:ext cx="3474720" cy="265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273800" y="6133862"/>
              <a:ext cx="298704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Chlorine Gas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77026" y="982208"/>
            <a:ext cx="7185006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1: </a:t>
            </a:r>
            <a:r>
              <a:rPr lang="en-AU" sz="2800" dirty="0" smtClean="0">
                <a:latin typeface="+mn-lt"/>
              </a:rPr>
              <a:t>Describe its shape (fixed or variable)</a:t>
            </a: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2: </a:t>
            </a:r>
            <a:r>
              <a:rPr lang="en-AU" sz="2800" dirty="0">
                <a:latin typeface="+mn-lt"/>
              </a:rPr>
              <a:t>Describe</a:t>
            </a:r>
            <a:r>
              <a:rPr lang="en-AU" sz="2800" dirty="0" smtClean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its </a:t>
            </a:r>
            <a:r>
              <a:rPr lang="en-AU" sz="2800" dirty="0" smtClean="0">
                <a:latin typeface="+mn-lt"/>
              </a:rPr>
              <a:t>volume </a:t>
            </a:r>
            <a:r>
              <a:rPr lang="en-AU" sz="2800" dirty="0">
                <a:latin typeface="+mn-lt"/>
              </a:rPr>
              <a:t>(fixed or variable</a:t>
            </a:r>
            <a:r>
              <a:rPr lang="en-AU" sz="2800" dirty="0" smtClean="0">
                <a:latin typeface="+mn-lt"/>
              </a:rPr>
              <a:t>)</a:t>
            </a: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3: </a:t>
            </a:r>
            <a:r>
              <a:rPr lang="en-AU" sz="2800" dirty="0" smtClean="0">
                <a:latin typeface="+mn-lt"/>
              </a:rPr>
              <a:t>Describe its compressibility (compressible or incompressible)</a:t>
            </a: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Dish soap is a liquid because it has a variable shape, a fixed volume and is </a:t>
            </a: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incompressible</a:t>
            </a: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r="19926"/>
          <a:stretch/>
        </p:blipFill>
        <p:spPr bwMode="auto">
          <a:xfrm>
            <a:off x="7262098" y="1835474"/>
            <a:ext cx="1870363" cy="320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97072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2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77025" y="982208"/>
            <a:ext cx="7072811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1: Describe its shape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2: Describe its volume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3: Describe its compressibility (compressible or incompressible)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A brick is a solid because it has a fixed shape, a fixed volume and is </a:t>
            </a: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incompressible</a:t>
            </a: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Image result for br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08" y="2307198"/>
            <a:ext cx="2139537" cy="213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23129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77025" y="982208"/>
            <a:ext cx="6904515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1: Describe its shape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2: Describe its volume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3: Describe its compressibility (compressible or incompressible)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solidFill>
                  <a:srgbClr val="0070C0"/>
                </a:solidFill>
                <a:latin typeface="+mn-lt"/>
              </a:rPr>
              <a:t>Steam is a gas because it has a variable shape, a variable volume and is compressible.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0" descr="Image result for ste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r="15937"/>
          <a:stretch/>
        </p:blipFill>
        <p:spPr bwMode="auto">
          <a:xfrm>
            <a:off x="6483928" y="2418142"/>
            <a:ext cx="2618508" cy="191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23129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77025" y="982208"/>
            <a:ext cx="7156957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1: Describe its shape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2: Describe its volume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3: Describe its compressibility (compressible or incompressible</a:t>
            </a:r>
            <a:r>
              <a:rPr lang="en-AU" sz="2800" dirty="0" smtClean="0">
                <a:latin typeface="+mn-lt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_________ are a _________ because they have a _________ shape, a _________ volume and are _______________.</a:t>
            </a: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69" y="2530027"/>
            <a:ext cx="2665026" cy="177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23129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6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01" y="2023288"/>
            <a:ext cx="24860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23129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377025" y="982208"/>
            <a:ext cx="7156957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1: Describe its shape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2: Describe its volume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3: Describe its compressibility (compressible or incompressible)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 _________ is a </a:t>
            </a:r>
            <a:r>
              <a:rPr lang="en-AU" sz="2800" dirty="0">
                <a:latin typeface="+mn-lt"/>
              </a:rPr>
              <a:t>_________ because </a:t>
            </a:r>
            <a:r>
              <a:rPr lang="en-AU" sz="2800" dirty="0" smtClean="0">
                <a:latin typeface="+mn-lt"/>
              </a:rPr>
              <a:t>is has </a:t>
            </a:r>
            <a:r>
              <a:rPr lang="en-AU" sz="2800" dirty="0">
                <a:latin typeface="+mn-lt"/>
              </a:rPr>
              <a:t>a _________ shape, a _________ volume and are _______________.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53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5193"/>
              </p:ext>
            </p:extLst>
          </p:nvPr>
        </p:nvGraphicFramePr>
        <p:xfrm>
          <a:off x="9354826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the shape fixed or variable?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98278"/>
              </p:ext>
            </p:extLst>
          </p:nvPr>
        </p:nvGraphicFramePr>
        <p:xfrm>
          <a:off x="9353055" y="1460073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volume fixed or variable?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02622"/>
              </p:ext>
            </p:extLst>
          </p:nvPr>
        </p:nvGraphicFramePr>
        <p:xfrm>
          <a:off x="9353055" y="2640367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it compressible?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68092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 r="8942" b="13708"/>
          <a:stretch/>
        </p:blipFill>
        <p:spPr bwMode="auto">
          <a:xfrm>
            <a:off x="6860806" y="2385836"/>
            <a:ext cx="2249738" cy="236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23129"/>
              </p:ext>
            </p:extLst>
          </p:nvPr>
        </p:nvGraphicFramePr>
        <p:xfrm>
          <a:off x="9348380" y="3499604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state of matter?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377025" y="982208"/>
            <a:ext cx="7156957" cy="5030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Steps for describing the state of matter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1: Describe its shape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2: Describe its volume (fixed or variable)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Step 3: Describe its compressibility (compressible or incompressible)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latin typeface="+mn-lt"/>
              </a:rPr>
              <a:t>_________ is a _________ because is has a _________ shape, a _________ volume and are _______________.</a:t>
            </a:r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The state of matter will determine how a substance will behave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The state of matter might determine how we use or store a substance.</a:t>
            </a: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8924214" cy="612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Name a liquid and describe its properties.</a:t>
            </a:r>
            <a:endParaRPr lang="en-AU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743940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2328715"/>
            <a:ext cx="11831185" cy="913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Name a solid and describe its properties.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62249"/>
              </p:ext>
            </p:extLst>
          </p:nvPr>
        </p:nvGraphicFramePr>
        <p:xfrm>
          <a:off x="7574973" y="440595"/>
          <a:ext cx="4301247" cy="1864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01247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>
                          <a:latin typeface="+mn-lt"/>
                        </a:rPr>
                        <a:t>Steps for describing the state of matter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AU" sz="1800" dirty="0" smtClean="0">
                          <a:latin typeface="+mn-lt"/>
                        </a:rPr>
                        <a:t>Step 1:  Think about its shape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AU" sz="1800" dirty="0" smtClean="0">
                          <a:latin typeface="+mn-lt"/>
                        </a:rPr>
                        <a:t>Step 2:  Think about its volume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AU" sz="1800" dirty="0" smtClean="0">
                          <a:latin typeface="+mn-lt"/>
                        </a:rPr>
                        <a:t>Step 3:  Thing about its compressibility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" y="3433429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4018204"/>
            <a:ext cx="11831185" cy="913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What is one property of gases that neither solid or liquids have?</a:t>
            </a: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0729" y="2659226"/>
            <a:ext cx="8924214" cy="199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Which part of the picture shows the correct way to measure the height of the plant?  Explain your choice.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729" y="1452220"/>
            <a:ext cx="975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What is the temperature on the thermometer? (don’t forget units)</a:t>
            </a:r>
            <a:endParaRPr lang="en-AU" sz="2800" dirty="0"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6100"/>
              </p:ext>
            </p:extLst>
          </p:nvPr>
        </p:nvGraphicFramePr>
        <p:xfrm>
          <a:off x="4768344" y="148208"/>
          <a:ext cx="5216405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164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 smtClean="0"/>
                        <a:t>When using</a:t>
                      </a:r>
                      <a:r>
                        <a:rPr lang="en-AU" sz="2000" b="0" baseline="0" dirty="0" smtClean="0"/>
                        <a:t> measuring equipment, you should be at </a:t>
                      </a:r>
                      <a:r>
                        <a:rPr lang="en-AU" sz="2000" b="1" baseline="0" dirty="0" smtClean="0"/>
                        <a:t>eye-level</a:t>
                      </a:r>
                      <a:r>
                        <a:rPr lang="en-AU" sz="2000" b="0" baseline="0" dirty="0" smtClean="0"/>
                        <a:t> and measure to the </a:t>
                      </a:r>
                      <a:r>
                        <a:rPr lang="en-AU" sz="2000" b="1" baseline="0" dirty="0" smtClean="0"/>
                        <a:t>closest line</a:t>
                      </a:r>
                      <a:r>
                        <a:rPr lang="en-AU" sz="2000" b="0" baseline="0" dirty="0" smtClean="0"/>
                        <a:t>.</a:t>
                      </a:r>
                      <a:endParaRPr lang="en-AU" sz="20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626" t="10088" r="30055" b="12541"/>
          <a:stretch/>
        </p:blipFill>
        <p:spPr>
          <a:xfrm>
            <a:off x="9968792" y="24547"/>
            <a:ext cx="2173630" cy="68077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87670" y="3470118"/>
            <a:ext cx="5092894" cy="3387882"/>
            <a:chOff x="2087670" y="3470118"/>
            <a:chExt cx="5092894" cy="33878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670" y="3470118"/>
              <a:ext cx="5092894" cy="33878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02913" y="356893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A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67219" y="360998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B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5597" y="360998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840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255963" cy="548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In your books or on your device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latin typeface="+mn-lt"/>
              </a:rPr>
              <a:t>Write a one sentence description of the </a:t>
            </a:r>
            <a:r>
              <a:rPr lang="en-AU" sz="2800" dirty="0" smtClean="0">
                <a:latin typeface="+mn-lt"/>
              </a:rPr>
              <a:t>properties of </a:t>
            </a:r>
            <a:r>
              <a:rPr lang="en-AU" sz="2800" dirty="0" smtClean="0">
                <a:latin typeface="+mn-lt"/>
              </a:rPr>
              <a:t>solids, liquids and </a:t>
            </a:r>
            <a:r>
              <a:rPr lang="en-AU" sz="2800" dirty="0" smtClean="0">
                <a:latin typeface="+mn-lt"/>
              </a:rPr>
              <a:t>gases </a:t>
            </a:r>
            <a:r>
              <a:rPr lang="en-AU" sz="2800" dirty="0">
                <a:latin typeface="+mn-lt"/>
              </a:rPr>
              <a:t>(shape/volume/compressibility) </a:t>
            </a:r>
            <a:endParaRPr lang="en-AU" sz="28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>
                <a:latin typeface="+mn-lt"/>
              </a:rPr>
              <a:t>Draw a table with three columns.  Label the columns solids, liquids and gases.  Put the substances listed below in the correct column of your table.</a:t>
            </a:r>
          </a:p>
          <a:p>
            <a:r>
              <a:rPr lang="en-AU" sz="2800" dirty="0" smtClean="0">
                <a:latin typeface="+mn-lt"/>
              </a:rPr>
              <a:t>	</a:t>
            </a:r>
          </a:p>
          <a:p>
            <a:r>
              <a:rPr lang="en-AU" sz="2800" dirty="0">
                <a:latin typeface="+mn-lt"/>
              </a:rPr>
              <a:t>	</a:t>
            </a:r>
            <a:r>
              <a:rPr lang="en-AU" sz="2800" dirty="0" smtClean="0">
                <a:latin typeface="+mn-lt"/>
              </a:rPr>
              <a:t>Olive oil, glass, </a:t>
            </a:r>
            <a:r>
              <a:rPr lang="en-AU" sz="2800" dirty="0" err="1">
                <a:latin typeface="+mn-lt"/>
              </a:rPr>
              <a:t>F</a:t>
            </a:r>
            <a:r>
              <a:rPr lang="en-AU" sz="2800" dirty="0" err="1" smtClean="0">
                <a:latin typeface="+mn-lt"/>
              </a:rPr>
              <a:t>reddo</a:t>
            </a:r>
            <a:r>
              <a:rPr lang="en-AU" sz="2800" dirty="0" smtClean="0">
                <a:latin typeface="+mn-lt"/>
              </a:rPr>
              <a:t> frog, table, steam, paper, honey, apple, orange 	juice, computer, $1 coin, oxygen, cordial, carbon dioxide, milk, water</a:t>
            </a:r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3. Add two more substances to each of your columns.</a:t>
            </a:r>
            <a:endParaRPr lang="en-AU" sz="2800" dirty="0" smtClean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60729" y="2027065"/>
            <a:ext cx="9751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A student made this observation:</a:t>
            </a:r>
          </a:p>
          <a:p>
            <a:r>
              <a:rPr lang="en-AU" sz="2800" dirty="0">
                <a:latin typeface="+mj-lt"/>
              </a:rPr>
              <a:t>	</a:t>
            </a:r>
            <a:r>
              <a:rPr lang="en-AU" sz="2800" b="1" dirty="0" smtClean="0">
                <a:latin typeface="+mj-lt"/>
              </a:rPr>
              <a:t>There are four people running across the oval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Write an inference for this observation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01309"/>
              </p:ext>
            </p:extLst>
          </p:nvPr>
        </p:nvGraphicFramePr>
        <p:xfrm>
          <a:off x="6484947" y="148208"/>
          <a:ext cx="5502506" cy="1706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02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 smtClean="0"/>
                        <a:t>Observations</a:t>
                      </a:r>
                      <a:r>
                        <a:rPr lang="en-AU" sz="2000" b="1" baseline="0" dirty="0" smtClean="0"/>
                        <a:t> </a:t>
                      </a:r>
                      <a:r>
                        <a:rPr lang="en-AU" sz="2000" b="0" baseline="0" dirty="0" smtClean="0"/>
                        <a:t>are statements of </a:t>
                      </a:r>
                      <a:r>
                        <a:rPr lang="en-AU" sz="2000" b="1" baseline="0" dirty="0" smtClean="0"/>
                        <a:t>fact</a:t>
                      </a:r>
                      <a:r>
                        <a:rPr lang="en-AU" sz="2000" b="0" baseline="0" dirty="0" smtClean="0"/>
                        <a:t> using descriptions or measurements.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b="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 smtClean="0"/>
                        <a:t>Inferences </a:t>
                      </a:r>
                      <a:r>
                        <a:rPr lang="en-AU" sz="2000" b="0" dirty="0" smtClean="0"/>
                        <a:t>are likely </a:t>
                      </a:r>
                      <a:r>
                        <a:rPr lang="en-AU" sz="2000" b="0" baseline="0" dirty="0" smtClean="0"/>
                        <a:t>explanations of </a:t>
                      </a:r>
                      <a:r>
                        <a:rPr lang="en-AU" sz="2000" baseline="0" dirty="0" smtClean="0"/>
                        <a:t>observations.</a:t>
                      </a:r>
                      <a:endParaRPr lang="en-AU" sz="20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49" y="5038949"/>
            <a:ext cx="6426704" cy="16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08655" y="2027065"/>
            <a:ext cx="120319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Observation:  Paper helicopters with different wing sizes fall at different rates</a:t>
            </a:r>
          </a:p>
          <a:p>
            <a:r>
              <a:rPr lang="en-AU" sz="2800" dirty="0">
                <a:latin typeface="+mj-lt"/>
              </a:rPr>
              <a:t>	</a:t>
            </a:r>
          </a:p>
          <a:p>
            <a:r>
              <a:rPr lang="en-AU" sz="2800" dirty="0" smtClean="0">
                <a:latin typeface="+mj-lt"/>
              </a:rPr>
              <a:t>Write a </a:t>
            </a:r>
            <a:r>
              <a:rPr lang="en-AU" sz="2800" b="1" dirty="0" smtClean="0">
                <a:latin typeface="+mj-lt"/>
              </a:rPr>
              <a:t>question</a:t>
            </a:r>
            <a:r>
              <a:rPr lang="en-AU" sz="2800" dirty="0" smtClean="0">
                <a:latin typeface="+mj-lt"/>
              </a:rPr>
              <a:t> that can be investigated for this observation</a:t>
            </a:r>
          </a:p>
          <a:p>
            <a:r>
              <a:rPr lang="en-AU" sz="2800" dirty="0" smtClean="0">
                <a:latin typeface="+mj-lt"/>
              </a:rPr>
              <a:t>	Do paper helicopters with different wing sizes fall at different rates?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Write an </a:t>
            </a:r>
            <a:r>
              <a:rPr lang="en-AU" sz="2800" b="1" dirty="0" smtClean="0">
                <a:latin typeface="+mj-lt"/>
              </a:rPr>
              <a:t>aim</a:t>
            </a:r>
            <a:r>
              <a:rPr lang="en-AU" sz="2800" dirty="0" smtClean="0">
                <a:latin typeface="+mj-lt"/>
              </a:rPr>
              <a:t> for this investigation</a:t>
            </a:r>
          </a:p>
          <a:p>
            <a:r>
              <a:rPr lang="en-AU" sz="2800" dirty="0" smtClean="0">
                <a:latin typeface="+mj-lt"/>
              </a:rPr>
              <a:t>	To find out if paper helicopters with different wing sizes fall at different rates.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Write a </a:t>
            </a:r>
            <a:r>
              <a:rPr lang="en-AU" sz="2800" b="1" dirty="0" smtClean="0">
                <a:latin typeface="+mj-lt"/>
              </a:rPr>
              <a:t>hypothesis</a:t>
            </a:r>
            <a:r>
              <a:rPr lang="en-AU" sz="2800" dirty="0" smtClean="0">
                <a:latin typeface="+mj-lt"/>
              </a:rPr>
              <a:t> for this investigation</a:t>
            </a:r>
            <a:endParaRPr lang="en-AU" sz="2800" dirty="0"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29736"/>
              </p:ext>
            </p:extLst>
          </p:nvPr>
        </p:nvGraphicFramePr>
        <p:xfrm>
          <a:off x="5745707" y="148208"/>
          <a:ext cx="6241746" cy="140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417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 smtClean="0"/>
                        <a:t>What you are </a:t>
                      </a:r>
                      <a:r>
                        <a:rPr lang="en-AU" sz="2000" b="0" baseline="0" dirty="0" smtClean="0"/>
                        <a:t>trying to find an answer to is the </a:t>
                      </a:r>
                      <a:r>
                        <a:rPr lang="en-AU" sz="2000" b="1" baseline="0" dirty="0" smtClean="0"/>
                        <a:t>question</a:t>
                      </a:r>
                      <a:endParaRPr lang="en-AU" sz="2000" b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 smtClean="0"/>
                        <a:t>An </a:t>
                      </a:r>
                      <a:r>
                        <a:rPr lang="en-AU" sz="2000" b="1" dirty="0" smtClean="0"/>
                        <a:t>aim</a:t>
                      </a:r>
                      <a:r>
                        <a:rPr lang="en-AU" sz="2000" b="0" baseline="0" dirty="0" smtClean="0"/>
                        <a:t> is what you are trying to achieve in an experiment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baseline="0" dirty="0" smtClean="0"/>
                        <a:t>A </a:t>
                      </a:r>
                      <a:r>
                        <a:rPr lang="en-AU" sz="2000" b="1" baseline="0" dirty="0" smtClean="0"/>
                        <a:t>hypothesis</a:t>
                      </a:r>
                      <a:r>
                        <a:rPr lang="en-AU" sz="2000" b="0" baseline="0" dirty="0" smtClean="0"/>
                        <a:t> is a testable 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7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States of Matter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82590"/>
              </p:ext>
            </p:extLst>
          </p:nvPr>
        </p:nvGraphicFramePr>
        <p:xfrm>
          <a:off x="9328245" y="27977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Water comes in different forms.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can be in a solid, like 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can be a liquid, like tap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can be a gas, like steam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Think, Pair, Share:  Name three solids, two liquids and one gas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Define matter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Identify the three states of matter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Name the properties of each state of matter</a:t>
            </a:r>
            <a:endParaRPr lang="en-AU" sz="2800" dirty="0">
              <a:latin typeface="+mj-lt"/>
            </a:endParaRPr>
          </a:p>
        </p:txBody>
      </p:sp>
      <p:pic>
        <p:nvPicPr>
          <p:cNvPr id="2050" name="Picture 2" descr="Block of i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3"/>
          <a:stretch/>
        </p:blipFill>
        <p:spPr bwMode="auto">
          <a:xfrm>
            <a:off x="5742475" y="2261103"/>
            <a:ext cx="1653103" cy="15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a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1"/>
          <a:stretch/>
        </p:blipFill>
        <p:spPr bwMode="auto">
          <a:xfrm>
            <a:off x="7470012" y="2980883"/>
            <a:ext cx="1640498" cy="135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te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r="15937"/>
          <a:stretch/>
        </p:blipFill>
        <p:spPr bwMode="auto">
          <a:xfrm>
            <a:off x="9384541" y="4279087"/>
            <a:ext cx="1950838" cy="14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655238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matter?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1622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/>
              <a:t>What is matter?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Matter is anything that has mass and volume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30411"/>
              </p:ext>
            </p:extLst>
          </p:nvPr>
        </p:nvGraphicFramePr>
        <p:xfrm>
          <a:off x="9351856" y="131391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a table made of matter?  Why?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82828"/>
              </p:ext>
            </p:extLst>
          </p:nvPr>
        </p:nvGraphicFramePr>
        <p:xfrm>
          <a:off x="9354003" y="2604415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</a:t>
                      </a:r>
                      <a:r>
                        <a:rPr lang="en-AU" baseline="0" dirty="0" smtClean="0"/>
                        <a:t> light made of matter?  Why?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94487"/>
              </p:ext>
            </p:extLst>
          </p:nvPr>
        </p:nvGraphicFramePr>
        <p:xfrm>
          <a:off x="9351856" y="4872488"/>
          <a:ext cx="2646908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Mass:</a:t>
                      </a:r>
                      <a:r>
                        <a:rPr lang="en-AU" baseline="0" dirty="0" smtClean="0"/>
                        <a:t> the amount of matter in the object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baseline="0" dirty="0" smtClean="0"/>
                        <a:t>Volume:  the amount of space the object takes up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50184" y="2449010"/>
            <a:ext cx="3710597" cy="3871058"/>
            <a:chOff x="450184" y="2449010"/>
            <a:chExt cx="3710597" cy="38710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2586" y="4096842"/>
              <a:ext cx="1078195" cy="1692586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450184" y="2449010"/>
              <a:ext cx="3572909" cy="3871058"/>
              <a:chOff x="463301" y="2109355"/>
              <a:chExt cx="3572909" cy="3871058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301" y="2772473"/>
                <a:ext cx="1548245" cy="1949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292" y="4721983"/>
                <a:ext cx="2060864" cy="125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196" y="3115559"/>
                <a:ext cx="1881014" cy="631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613317" y="2109355"/>
                <a:ext cx="15611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 smtClean="0"/>
                  <a:t>Examples</a:t>
                </a:r>
                <a:endParaRPr lang="en-AU" sz="2800" dirty="0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839132" y="3107335"/>
            <a:ext cx="4086542" cy="2782831"/>
            <a:chOff x="4896052" y="2130137"/>
            <a:chExt cx="4086542" cy="2782831"/>
          </a:xfrm>
        </p:grpSpPr>
        <p:sp>
          <p:nvSpPr>
            <p:cNvPr id="19" name="TextBox 18"/>
            <p:cNvSpPr txBox="1"/>
            <p:nvPr/>
          </p:nvSpPr>
          <p:spPr>
            <a:xfrm>
              <a:off x="5428904" y="4322618"/>
              <a:ext cx="1350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Sound</a:t>
              </a:r>
              <a:endParaRPr lang="en-AU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86304" y="4451303"/>
              <a:ext cx="1309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/>
                <a:t>Light</a:t>
              </a:r>
              <a:endParaRPr lang="en-AU" sz="24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052" y="2130137"/>
              <a:ext cx="4086542" cy="2243577"/>
              <a:chOff x="4880812" y="2130137"/>
              <a:chExt cx="4086542" cy="2243577"/>
            </a:xfrm>
          </p:grpSpPr>
          <p:pic>
            <p:nvPicPr>
              <p:cNvPr id="22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0812" y="2768325"/>
                <a:ext cx="2351260" cy="1320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056442" y="2130137"/>
                <a:ext cx="2597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dirty="0" smtClean="0"/>
                  <a:t>Non - Examples</a:t>
                </a:r>
                <a:endParaRPr lang="en-AU" sz="2800" dirty="0"/>
              </a:p>
            </p:txBody>
          </p:sp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855" y="2772215"/>
                <a:ext cx="1601499" cy="160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11050"/>
              </p:ext>
            </p:extLst>
          </p:nvPr>
        </p:nvGraphicFramePr>
        <p:xfrm>
          <a:off x="9354003" y="292658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you</a:t>
                      </a:r>
                      <a:r>
                        <a:rPr lang="en-AU" baseline="0" dirty="0" smtClean="0"/>
                        <a:t> throw a rock into a pond, what happens to the shape of the rock?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891666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Properties of matter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The states of matter can be described using three properties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Shape</a:t>
            </a:r>
            <a:r>
              <a:rPr lang="en-AU" sz="2800" dirty="0" smtClean="0">
                <a:latin typeface="+mn-lt"/>
              </a:rPr>
              <a:t>:  Holds its own shape or changes to fit the container</a:t>
            </a: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Volume</a:t>
            </a:r>
            <a:r>
              <a:rPr lang="en-AU" sz="2800" dirty="0" smtClean="0">
                <a:latin typeface="+mn-lt"/>
              </a:rPr>
              <a:t>: The amount of space it takes up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b="1" dirty="0" smtClean="0">
                <a:latin typeface="+mn-lt"/>
              </a:rPr>
              <a:t>Compressibility</a:t>
            </a:r>
            <a:r>
              <a:rPr lang="en-AU" sz="2800" dirty="0" smtClean="0">
                <a:latin typeface="+mn-lt"/>
              </a:rPr>
              <a:t>:  Making the volume smaller by increasing pressure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63888"/>
              </p:ext>
            </p:extLst>
          </p:nvPr>
        </p:nvGraphicFramePr>
        <p:xfrm>
          <a:off x="9351856" y="1900370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has a larger volume, a mouse or an</a:t>
                      </a:r>
                      <a:r>
                        <a:rPr lang="en-AU" baseline="0" dirty="0" smtClean="0"/>
                        <a:t> elephant?  Explain your choice.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41590"/>
              </p:ext>
            </p:extLst>
          </p:nvPr>
        </p:nvGraphicFramePr>
        <p:xfrm>
          <a:off x="9351856" y="3508082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you compress something,</a:t>
                      </a:r>
                      <a:r>
                        <a:rPr lang="en-AU" baseline="0" dirty="0" smtClean="0"/>
                        <a:t> what happens to its volume?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94487"/>
              </p:ext>
            </p:extLst>
          </p:nvPr>
        </p:nvGraphicFramePr>
        <p:xfrm>
          <a:off x="9351856" y="4872488"/>
          <a:ext cx="2646908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Mass:</a:t>
                      </a:r>
                      <a:r>
                        <a:rPr lang="en-AU" baseline="0" dirty="0" smtClean="0"/>
                        <a:t> the amount of matter in the object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baseline="0" dirty="0" smtClean="0"/>
                        <a:t>Volume:  the amount of space the object takes up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23262"/>
          <a:stretch/>
        </p:blipFill>
        <p:spPr bwMode="auto">
          <a:xfrm>
            <a:off x="3890284" y="5032257"/>
            <a:ext cx="4786793" cy="16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6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74889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is a chair a solid?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891666" cy="536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Properties of Solids</a:t>
            </a:r>
          </a:p>
          <a:p>
            <a:pPr>
              <a:spcAft>
                <a:spcPts val="1200"/>
              </a:spcAft>
            </a:pPr>
            <a:endParaRPr lang="en-AU" sz="2800" b="1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Fixed shape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Fixed volume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Not compressible</a:t>
            </a:r>
            <a:endParaRPr lang="en-AU" sz="2800" dirty="0" smtClean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8659"/>
              </p:ext>
            </p:extLst>
          </p:nvPr>
        </p:nvGraphicFramePr>
        <p:xfrm>
          <a:off x="9354003" y="4550370"/>
          <a:ext cx="2646908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Volume:  the amount of space the object takes up</a:t>
                      </a:r>
                    </a:p>
                    <a:p>
                      <a:endParaRPr lang="en-AU" baseline="0" dirty="0" smtClean="0"/>
                    </a:p>
                    <a:p>
                      <a:r>
                        <a:rPr lang="en-AU" dirty="0" smtClean="0"/>
                        <a:t>Compressible:  make the volume</a:t>
                      </a:r>
                      <a:r>
                        <a:rPr lang="en-AU" baseline="0" dirty="0" smtClean="0"/>
                        <a:t> smaller using pressure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58" y="1900370"/>
            <a:ext cx="1983188" cy="249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74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10176</TotalTime>
  <Words>1375</Words>
  <Application>Microsoft Office PowerPoint</Application>
  <PresentationFormat>Widescreen</PresentationFormat>
  <Paragraphs>296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States of Matter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69</cp:revision>
  <dcterms:created xsi:type="dcterms:W3CDTF">2017-01-28T08:32:28Z</dcterms:created>
  <dcterms:modified xsi:type="dcterms:W3CDTF">2019-04-04T07:36:19Z</dcterms:modified>
</cp:coreProperties>
</file>